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99" r:id="rId2"/>
    <p:sldId id="361" r:id="rId3"/>
    <p:sldId id="335" r:id="rId4"/>
    <p:sldId id="331" r:id="rId5"/>
    <p:sldId id="364" r:id="rId6"/>
    <p:sldId id="338" r:id="rId7"/>
    <p:sldId id="339" r:id="rId8"/>
    <p:sldId id="340" r:id="rId9"/>
    <p:sldId id="356" r:id="rId10"/>
    <p:sldId id="342" r:id="rId11"/>
    <p:sldId id="363" r:id="rId12"/>
    <p:sldId id="360" r:id="rId13"/>
    <p:sldId id="357" r:id="rId14"/>
    <p:sldId id="358" r:id="rId15"/>
    <p:sldId id="347" r:id="rId16"/>
    <p:sldId id="346" r:id="rId17"/>
    <p:sldId id="349" r:id="rId18"/>
    <p:sldId id="350" r:id="rId19"/>
    <p:sldId id="351" r:id="rId20"/>
    <p:sldId id="353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B3A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00" autoAdjust="0"/>
    <p:restoredTop sz="94390" autoAdjust="0"/>
  </p:normalViewPr>
  <p:slideViewPr>
    <p:cSldViewPr snapToGrid="0" showGuides="1">
      <p:cViewPr>
        <p:scale>
          <a:sx n="50" d="100"/>
          <a:sy n="50" d="100"/>
        </p:scale>
        <p:origin x="67" y="67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-8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E4994E-690F-44B9-BE50-1A571C22CE2B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163602-614A-4A44-A3AB-751D264990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9172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38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722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84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33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2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83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63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37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98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97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94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7D0C1-D5FE-48CB-AEB6-E9E3D1C2E343}" type="datetimeFigureOut">
              <a:rPr lang="ko-KR" altLang="en-US" smtClean="0"/>
              <a:t>2022-05-23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1811B0-B48E-441A-87FD-055ECECA2FB0}"/>
              </a:ext>
            </a:extLst>
          </p:cNvPr>
          <p:cNvSpPr txBox="1"/>
          <p:nvPr userDrawn="1"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4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4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566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-61010" y="0"/>
            <a:ext cx="12312347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507817" y="2921168"/>
            <a:ext cx="10331257" cy="1015663"/>
          </a:xfrm>
          <a:prstGeom prst="rect">
            <a:avLst/>
          </a:prstGeom>
          <a:noFill/>
          <a:effectLst>
            <a:glow rad="304800">
              <a:schemeClr val="accent1">
                <a:alpha val="40000"/>
              </a:schemeClr>
            </a:glow>
            <a:outerShdw blurRad="50800" dist="50800" sx="1000" sy="1000" algn="ctr" rotWithShape="0">
              <a:srgbClr val="000000"/>
            </a:outerShdw>
            <a:reflection blurRad="6350" endPos="0" dir="5400000" sy="-100000" algn="bl" rotWithShape="0"/>
          </a:effectLst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6000" b="1" i="1" dirty="0">
                <a:solidFill>
                  <a:srgbClr val="92D05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Upcycle</a:t>
            </a:r>
            <a:r>
              <a:rPr lang="en-US" altLang="ko-KR" sz="6000" b="1" dirty="0"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altLang="ko-KR" sz="6000" b="1" dirty="0">
                <a:solidFill>
                  <a:srgbClr val="FFC00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reflection blurRad="6350" stA="60000" endA="900" endPos="46000" dist="38100" dir="5400000" sy="-100000" algn="bl" rotWithShape="0"/>
                </a:effectLst>
              </a:rPr>
              <a:t>S</a:t>
            </a:r>
            <a:r>
              <a:rPr lang="en-US" altLang="ko-KR" sz="4000" b="1" dirty="0"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mart </a:t>
            </a:r>
            <a:r>
              <a:rPr lang="en-US" altLang="ko-KR" sz="6000" b="1" dirty="0">
                <a:solidFill>
                  <a:schemeClr val="accent6">
                    <a:lumMod val="50000"/>
                  </a:schemeClr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reflection blurRad="6350" stA="55000" endA="300" endPos="45500" dist="25400" dir="5400000" sy="-100000" algn="bl" rotWithShape="0"/>
                </a:effectLst>
              </a:rPr>
              <a:t>D</a:t>
            </a:r>
            <a:r>
              <a:rPr lang="en-US" altLang="ko-KR" sz="4000" b="1" dirty="0"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igital </a:t>
            </a:r>
            <a:r>
              <a:rPr lang="en-US" altLang="ko-KR" sz="6000" b="1" dirty="0" err="1">
                <a:solidFill>
                  <a:srgbClr val="7030A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reflection blurRad="6350" stA="55000" endA="300" endPos="45500" dist="25400" dir="5400000" sy="-100000" algn="bl" rotWithShape="0"/>
                </a:effectLst>
              </a:rPr>
              <a:t>C</a:t>
            </a:r>
            <a:r>
              <a:rPr lang="en-US" altLang="ko-KR" sz="4000" b="1" dirty="0" err="1"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alender</a:t>
            </a:r>
            <a:endParaRPr lang="ko-KR" altLang="en-US" sz="4000" b="1" dirty="0"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45112" y="5657670"/>
            <a:ext cx="40062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소속대학 </a:t>
            </a:r>
            <a:r>
              <a:rPr lang="en-US" altLang="ko-KR" b="1" dirty="0">
                <a:solidFill>
                  <a:schemeClr val="bg1"/>
                </a:solidFill>
              </a:rPr>
              <a:t>: </a:t>
            </a:r>
            <a:r>
              <a:rPr lang="ko-KR" altLang="en-US" b="1" dirty="0">
                <a:solidFill>
                  <a:schemeClr val="bg1"/>
                </a:solidFill>
              </a:rPr>
              <a:t>경복대학교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 err="1">
                <a:solidFill>
                  <a:schemeClr val="bg1"/>
                </a:solidFill>
              </a:rPr>
              <a:t>팀명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r>
              <a:rPr lang="en-US" altLang="ko-KR" b="1" dirty="0">
                <a:solidFill>
                  <a:schemeClr val="bg1"/>
                </a:solidFill>
              </a:rPr>
              <a:t>: ON THE NEXT LEVEL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팀장 </a:t>
            </a:r>
            <a:r>
              <a:rPr lang="en-US" altLang="ko-KR" b="1" dirty="0">
                <a:solidFill>
                  <a:schemeClr val="bg1"/>
                </a:solidFill>
              </a:rPr>
              <a:t>: </a:t>
            </a:r>
            <a:r>
              <a:rPr lang="ko-KR" altLang="en-US" b="1" dirty="0" err="1">
                <a:solidFill>
                  <a:schemeClr val="bg1"/>
                </a:solidFill>
              </a:rPr>
              <a:t>장소현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팀원 </a:t>
            </a:r>
            <a:r>
              <a:rPr lang="en-US" altLang="ko-KR" b="1" dirty="0">
                <a:solidFill>
                  <a:schemeClr val="bg1"/>
                </a:solidFill>
              </a:rPr>
              <a:t>: </a:t>
            </a:r>
            <a:r>
              <a:rPr lang="ko-KR" altLang="en-US" b="1" dirty="0" err="1">
                <a:solidFill>
                  <a:schemeClr val="bg1"/>
                </a:solidFill>
              </a:rPr>
              <a:t>김규연</a:t>
            </a:r>
            <a:r>
              <a:rPr lang="en-US" altLang="ko-KR" b="1" dirty="0">
                <a:solidFill>
                  <a:schemeClr val="bg1"/>
                </a:solidFill>
              </a:rPr>
              <a:t>, </a:t>
            </a:r>
            <a:r>
              <a:rPr lang="ko-KR" altLang="en-US" b="1" dirty="0">
                <a:solidFill>
                  <a:schemeClr val="bg1"/>
                </a:solidFill>
              </a:rPr>
              <a:t>박영준</a:t>
            </a:r>
            <a:r>
              <a:rPr lang="en-US" altLang="ko-KR" b="1" dirty="0">
                <a:solidFill>
                  <a:schemeClr val="bg1"/>
                </a:solidFill>
              </a:rPr>
              <a:t>, </a:t>
            </a:r>
            <a:r>
              <a:rPr lang="ko-KR" altLang="en-US" b="1" dirty="0">
                <a:solidFill>
                  <a:schemeClr val="bg1"/>
                </a:solidFill>
              </a:rPr>
              <a:t>방은진</a:t>
            </a:r>
            <a:r>
              <a:rPr lang="en-US" altLang="ko-KR" b="1" dirty="0">
                <a:solidFill>
                  <a:schemeClr val="bg1"/>
                </a:solidFill>
              </a:rPr>
              <a:t>, </a:t>
            </a:r>
            <a:r>
              <a:rPr lang="ko-KR" altLang="en-US" b="1" dirty="0" err="1">
                <a:solidFill>
                  <a:schemeClr val="bg1"/>
                </a:solidFill>
              </a:rPr>
              <a:t>정시철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98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아이템 개요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159000" y="114191"/>
            <a:ext cx="10032998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292153" y="2640688"/>
            <a:ext cx="17909060" cy="889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867705" y="1309379"/>
            <a:ext cx="61472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집단으로 일정 공유 가능 업무처리 효율성 높아짐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일정 한눈에 파악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598222" y="2509708"/>
            <a:ext cx="9298378" cy="3521856"/>
            <a:chOff x="1598222" y="2509708"/>
            <a:chExt cx="9298378" cy="3521856"/>
          </a:xfrm>
        </p:grpSpPr>
        <p:pic>
          <p:nvPicPr>
            <p:cNvPr id="4097" name="_x214050288" descr="EMB00001e94754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8222" y="2509708"/>
              <a:ext cx="9298378" cy="3521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4598655" y="2735087"/>
              <a:ext cx="2456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92D050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upcycle</a:t>
              </a:r>
              <a:endParaRPr lang="ko-KR" altLang="en-US" sz="2400" b="1" dirty="0">
                <a:solidFill>
                  <a:srgbClr val="92D050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1093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기술의 구체성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431665" y="53623"/>
            <a:ext cx="9829798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292153" y="2640688"/>
            <a:ext cx="17909060" cy="889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9" name="그림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0621" y="3995315"/>
            <a:ext cx="3328660" cy="242221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1381" y="693334"/>
            <a:ext cx="7807140" cy="2434167"/>
          </a:xfrm>
          <a:prstGeom prst="rect">
            <a:avLst/>
          </a:prstGeom>
        </p:spPr>
      </p:pic>
      <p:sp>
        <p:nvSpPr>
          <p:cNvPr id="16" name="아래쪽 화살표 15"/>
          <p:cNvSpPr/>
          <p:nvPr/>
        </p:nvSpPr>
        <p:spPr>
          <a:xfrm>
            <a:off x="5811643" y="3127501"/>
            <a:ext cx="568712" cy="805266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4841486" y="6464300"/>
            <a:ext cx="307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다양한 크기의 모니터 활용</a:t>
            </a:r>
          </a:p>
        </p:txBody>
      </p:sp>
    </p:spTree>
    <p:extLst>
      <p:ext uri="{BB962C8B-B14F-4D97-AF65-F5344CB8AC3E}">
        <p14:creationId xmlns:p14="http://schemas.microsoft.com/office/powerpoint/2010/main" val="780425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기술의 차별성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362200" y="114191"/>
            <a:ext cx="9829798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6716DC-A58A-4778-9383-399EAA50F96A}"/>
              </a:ext>
            </a:extLst>
          </p:cNvPr>
          <p:cNvSpPr txBox="1"/>
          <p:nvPr/>
        </p:nvSpPr>
        <p:spPr>
          <a:xfrm>
            <a:off x="307112" y="919296"/>
            <a:ext cx="11884888" cy="12741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6350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8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특정 소비자를 위한 센서 부착 </a:t>
            </a:r>
            <a:r>
              <a:rPr lang="en-US" altLang="ko-KR" sz="28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( </a:t>
            </a:r>
            <a:r>
              <a:rPr lang="ko-KR" altLang="en-US" sz="28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활용 예시 </a:t>
            </a:r>
            <a:r>
              <a:rPr lang="en-US" altLang="ko-KR" sz="28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ko-KR" altLang="en-US" sz="28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독거노인 </a:t>
            </a:r>
            <a:r>
              <a:rPr lang="en-US" altLang="ko-KR" sz="28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/ </a:t>
            </a:r>
            <a:r>
              <a:rPr lang="ko-KR" altLang="en-US" sz="28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애완동물 </a:t>
            </a:r>
            <a:r>
              <a:rPr lang="en-US" altLang="ko-KR" sz="28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/ </a:t>
            </a:r>
            <a:r>
              <a:rPr lang="ko-KR" altLang="en-US" sz="28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어린이 </a:t>
            </a:r>
            <a:r>
              <a:rPr lang="en-US" altLang="ko-KR" sz="28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) </a:t>
            </a:r>
          </a:p>
          <a:p>
            <a:pPr marL="63500" marR="63500" fontAlgn="base" latinLnBrk="0">
              <a:lnSpc>
                <a:spcPct val="160000"/>
              </a:lnSpc>
            </a:pPr>
            <a:r>
              <a:rPr lang="en-US" altLang="ko-KR" sz="20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1. </a:t>
            </a:r>
            <a:r>
              <a:rPr lang="ko-KR" altLang="en-US" sz="2000" kern="100" spc="0" dirty="0">
                <a:solidFill>
                  <a:srgbClr val="000000"/>
                </a:solidFill>
                <a:effectLst/>
                <a:latin typeface="휴먼모음T" panose="02030504000101010101" pitchFamily="18" charset="-127"/>
                <a:ea typeface="휴먼모음T" panose="02030504000101010101" pitchFamily="18" charset="-127"/>
              </a:rPr>
              <a:t>특정 데시벨 이상 소리 감지 센서</a:t>
            </a:r>
            <a:endParaRPr lang="en-US" altLang="ko-KR" sz="2000" kern="100" spc="0" dirty="0">
              <a:solidFill>
                <a:srgbClr val="000000"/>
              </a:solidFill>
              <a:effectLst/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610133-B422-430A-97C6-27405EFC3CDB}"/>
              </a:ext>
            </a:extLst>
          </p:cNvPr>
          <p:cNvSpPr txBox="1"/>
          <p:nvPr/>
        </p:nvSpPr>
        <p:spPr>
          <a:xfrm>
            <a:off x="0" y="3294421"/>
            <a:ext cx="2918919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동물 울음소리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또는 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어린이 울음소리 등 발생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8203165" y="2628027"/>
            <a:ext cx="4699742" cy="2681384"/>
            <a:chOff x="8238788" y="1880541"/>
            <a:chExt cx="3929335" cy="181398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54D996-E137-456B-B3C3-3AD004F9EEB3}"/>
                </a:ext>
              </a:extLst>
            </p:cNvPr>
            <p:cNvSpPr txBox="1"/>
            <p:nvPr/>
          </p:nvSpPr>
          <p:spPr>
            <a:xfrm>
              <a:off x="8238788" y="3294420"/>
              <a:ext cx="392933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rgbClr val="C00000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등록된 번호로 자동 연락</a:t>
              </a:r>
              <a:endParaRPr lang="en-US" altLang="ko-KR" sz="2000" dirty="0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pic>
          <p:nvPicPr>
            <p:cNvPr id="17" name="그래픽 16" descr="스피커 폰">
              <a:extLst>
                <a:ext uri="{FF2B5EF4-FFF2-40B4-BE49-F238E27FC236}">
                  <a16:creationId xmlns:a16="http://schemas.microsoft.com/office/drawing/2014/main" id="{3DEBDDE8-F684-4D39-80CD-2934A0E00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530863" y="1880541"/>
              <a:ext cx="1226485" cy="1226485"/>
            </a:xfrm>
            <a:prstGeom prst="rect">
              <a:avLst/>
            </a:prstGeom>
          </p:spPr>
        </p:pic>
      </p:grpSp>
      <p:sp>
        <p:nvSpPr>
          <p:cNvPr id="11" name="같음 기호 10">
            <a:extLst>
              <a:ext uri="{FF2B5EF4-FFF2-40B4-BE49-F238E27FC236}">
                <a16:creationId xmlns:a16="http://schemas.microsoft.com/office/drawing/2014/main" id="{F1063BD9-0362-4BFE-8D7D-72340EF57FB4}"/>
              </a:ext>
            </a:extLst>
          </p:cNvPr>
          <p:cNvSpPr/>
          <p:nvPr/>
        </p:nvSpPr>
        <p:spPr>
          <a:xfrm>
            <a:off x="7277099" y="3491418"/>
            <a:ext cx="1830301" cy="969724"/>
          </a:xfrm>
          <a:prstGeom prst="mathEqual">
            <a:avLst>
              <a:gd name="adj1" fmla="val 23520"/>
              <a:gd name="adj2" fmla="val 170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446" y="4693145"/>
            <a:ext cx="11160754" cy="3466756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376658" y="3580653"/>
            <a:ext cx="6096000" cy="9787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63500" marR="63500" fontAlgn="base" latinLnBrk="0">
              <a:lnSpc>
                <a:spcPct val="160000"/>
              </a:lnSpc>
            </a:pPr>
            <a:endParaRPr lang="en-US" altLang="ko-KR" kern="100" dirty="0">
              <a:solidFill>
                <a:srgbClr val="0000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63500" marR="63500" fontAlgn="base" latinLnBrk="0">
              <a:lnSpc>
                <a:spcPct val="160000"/>
              </a:lnSpc>
            </a:pPr>
            <a:r>
              <a:rPr lang="en-US" altLang="ko-KR" kern="1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2. </a:t>
            </a:r>
            <a:r>
              <a:rPr lang="ko-KR" altLang="en-US" kern="1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행동패턴 파악을 위한 동작 감지 센서</a:t>
            </a:r>
            <a:endParaRPr lang="en-US" altLang="ko-KR" kern="100" dirty="0">
              <a:solidFill>
                <a:srgbClr val="0000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446" y="1983980"/>
            <a:ext cx="7078069" cy="144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84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기술의 차별성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362200" y="114191"/>
            <a:ext cx="9829798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292153" y="2640688"/>
            <a:ext cx="17909060" cy="889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F05D82-7B06-4E1A-9892-CC7360795362}"/>
              </a:ext>
            </a:extLst>
          </p:cNvPr>
          <p:cNvSpPr txBox="1"/>
          <p:nvPr/>
        </p:nvSpPr>
        <p:spPr>
          <a:xfrm>
            <a:off x="254218" y="727514"/>
            <a:ext cx="9711558" cy="683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6350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b="1" kern="10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예시 </a:t>
            </a:r>
            <a:r>
              <a:rPr lang="en-US" altLang="ko-KR" sz="2400" b="1" kern="10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: </a:t>
            </a:r>
            <a:r>
              <a:rPr lang="ko-KR" altLang="en-US" sz="2400" b="1" kern="10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독거노인의 경우</a:t>
            </a:r>
            <a:endParaRPr lang="en-US" altLang="ko-KR" sz="2400" b="1" kern="100" spc="0" dirty="0">
              <a:solidFill>
                <a:srgbClr val="000000"/>
              </a:solidFill>
              <a:effectLst/>
              <a:latin typeface="휴먼명조"/>
              <a:ea typeface="휴먼명조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81A2516-9412-4BBD-9F7F-6B7240EE7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658" y="1859230"/>
            <a:ext cx="6962293" cy="3901712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60C8D-B369-43B8-9FE2-1C8F421D5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1330179"/>
            <a:ext cx="3810000" cy="526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309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22C0750-F949-47DF-8427-1E8111DB908F}"/>
              </a:ext>
            </a:extLst>
          </p:cNvPr>
          <p:cNvSpPr/>
          <p:nvPr/>
        </p:nvSpPr>
        <p:spPr>
          <a:xfrm>
            <a:off x="83128" y="1685082"/>
            <a:ext cx="4686929" cy="4525218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기술의 차별성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362200" y="114191"/>
            <a:ext cx="9829798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F05D82-7B06-4E1A-9892-CC7360795362}"/>
              </a:ext>
            </a:extLst>
          </p:cNvPr>
          <p:cNvSpPr txBox="1"/>
          <p:nvPr/>
        </p:nvSpPr>
        <p:spPr>
          <a:xfrm>
            <a:off x="307112" y="764337"/>
            <a:ext cx="9711558" cy="683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6350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b="1" kern="10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예시 </a:t>
            </a:r>
            <a:r>
              <a:rPr lang="en-US" altLang="ko-KR" sz="2400" b="1" kern="10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: </a:t>
            </a:r>
            <a:r>
              <a:rPr lang="ko-KR" altLang="en-US" sz="2400" b="1" kern="10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독거노인의 경우</a:t>
            </a:r>
            <a:endParaRPr lang="en-US" altLang="ko-KR" sz="2400" b="1" kern="100" spc="0" dirty="0">
              <a:solidFill>
                <a:srgbClr val="000000"/>
              </a:solidFill>
              <a:effectLst/>
              <a:latin typeface="휴먼명조"/>
              <a:ea typeface="휴먼명조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2532149-3C36-45A7-A083-2B684B0AE10B}"/>
              </a:ext>
            </a:extLst>
          </p:cNvPr>
          <p:cNvSpPr/>
          <p:nvPr/>
        </p:nvSpPr>
        <p:spPr>
          <a:xfrm>
            <a:off x="2461044" y="2544230"/>
            <a:ext cx="2162503" cy="7296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Smart Digital</a:t>
            </a:r>
          </a:p>
          <a:p>
            <a:pPr algn="ctr"/>
            <a:r>
              <a:rPr lang="en-US" altLang="ko-KR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Calender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D094A3-35B7-41D7-BA02-B74FBAE5BA5C}"/>
              </a:ext>
            </a:extLst>
          </p:cNvPr>
          <p:cNvSpPr/>
          <p:nvPr/>
        </p:nvSpPr>
        <p:spPr>
          <a:xfrm>
            <a:off x="2461045" y="3432614"/>
            <a:ext cx="2137788" cy="243008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FF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캘린더 일정 파악</a:t>
            </a:r>
            <a:endParaRPr lang="en-US" altLang="ko-KR" dirty="0">
              <a:solidFill>
                <a:srgbClr val="FFFF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병원 방문 일정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외부활동 일정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생활사 방문 일정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29ED98-96F6-40D8-99C6-509B05A1AF4E}"/>
              </a:ext>
            </a:extLst>
          </p:cNvPr>
          <p:cNvSpPr/>
          <p:nvPr/>
        </p:nvSpPr>
        <p:spPr>
          <a:xfrm>
            <a:off x="236291" y="3432614"/>
            <a:ext cx="2162503" cy="243008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FF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생활 패턴 파악</a:t>
            </a:r>
            <a:endParaRPr lang="en-US" altLang="ko-KR" dirty="0">
              <a:solidFill>
                <a:srgbClr val="FFFF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행동패턴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수면시간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활동시간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특정 동작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예시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쓰러지는 동작 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및 형태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BD08D20-5C99-4453-BC2C-535B27F9710A}"/>
              </a:ext>
            </a:extLst>
          </p:cNvPr>
          <p:cNvSpPr/>
          <p:nvPr/>
        </p:nvSpPr>
        <p:spPr>
          <a:xfrm>
            <a:off x="236291" y="2544231"/>
            <a:ext cx="2162502" cy="7383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동작 감지 센서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173E3D-1727-4178-B4A9-779C14C46709}"/>
              </a:ext>
            </a:extLst>
          </p:cNvPr>
          <p:cNvSpPr txBox="1"/>
          <p:nvPr/>
        </p:nvSpPr>
        <p:spPr>
          <a:xfrm>
            <a:off x="1280948" y="1926408"/>
            <a:ext cx="216250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데이터 수집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C73FFC7A-6860-4884-852F-045F5CF2F077}"/>
              </a:ext>
            </a:extLst>
          </p:cNvPr>
          <p:cNvSpPr/>
          <p:nvPr/>
        </p:nvSpPr>
        <p:spPr>
          <a:xfrm>
            <a:off x="5384057" y="1743660"/>
            <a:ext cx="2624046" cy="4525218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DCC1E93-4CCF-46AF-9ED7-1B279ABEA1D0}"/>
              </a:ext>
            </a:extLst>
          </p:cNvPr>
          <p:cNvSpPr/>
          <p:nvPr/>
        </p:nvSpPr>
        <p:spPr>
          <a:xfrm>
            <a:off x="5511918" y="4634187"/>
            <a:ext cx="2376415" cy="122850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FF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캘린더 일정 분석</a:t>
            </a:r>
            <a:endParaRPr lang="en-US" altLang="ko-KR" dirty="0">
              <a:solidFill>
                <a:srgbClr val="FFFF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병원 방문 빈도수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외부활동 빈도수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EA7EC39-AA2E-4C15-A50C-9A04BCD8F5AE}"/>
              </a:ext>
            </a:extLst>
          </p:cNvPr>
          <p:cNvSpPr/>
          <p:nvPr/>
        </p:nvSpPr>
        <p:spPr>
          <a:xfrm>
            <a:off x="5511918" y="2286389"/>
            <a:ext cx="2376416" cy="230473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FFFF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행동 패턴 분석</a:t>
            </a:r>
            <a:endParaRPr lang="en-US" altLang="ko-KR" sz="2000" dirty="0">
              <a:solidFill>
                <a:srgbClr val="FFFF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행동패턴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수면시간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활동시간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특정 동작에 대한 상황 판단 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C46421-AEB1-4354-907A-C1594F408BE3}"/>
              </a:ext>
            </a:extLst>
          </p:cNvPr>
          <p:cNvSpPr txBox="1"/>
          <p:nvPr/>
        </p:nvSpPr>
        <p:spPr>
          <a:xfrm>
            <a:off x="5614828" y="1743660"/>
            <a:ext cx="216250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AI</a:t>
            </a: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373FD311-E74A-43E9-8C3D-462876F4049F}"/>
              </a:ext>
            </a:extLst>
          </p:cNvPr>
          <p:cNvSpPr/>
          <p:nvPr/>
        </p:nvSpPr>
        <p:spPr>
          <a:xfrm>
            <a:off x="4770057" y="3481824"/>
            <a:ext cx="606543" cy="614457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줄무늬가 있는 오른쪽 23">
            <a:extLst>
              <a:ext uri="{FF2B5EF4-FFF2-40B4-BE49-F238E27FC236}">
                <a16:creationId xmlns:a16="http://schemas.microsoft.com/office/drawing/2014/main" id="{48C49E38-F5E1-47D2-BBB4-A102488C0780}"/>
              </a:ext>
            </a:extLst>
          </p:cNvPr>
          <p:cNvSpPr/>
          <p:nvPr/>
        </p:nvSpPr>
        <p:spPr>
          <a:xfrm>
            <a:off x="8031453" y="3493616"/>
            <a:ext cx="587923" cy="602665"/>
          </a:xfrm>
          <a:prstGeom prst="striped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E72EC8-6739-4F57-B9B4-57FA7DB8791C}"/>
              </a:ext>
            </a:extLst>
          </p:cNvPr>
          <p:cNvSpPr txBox="1"/>
          <p:nvPr/>
        </p:nvSpPr>
        <p:spPr>
          <a:xfrm>
            <a:off x="8489013" y="3411510"/>
            <a:ext cx="34501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동록된</a:t>
            </a:r>
            <a:r>
              <a:rPr lang="ko-KR" altLang="en-US" sz="2400" dirty="0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번호로 </a:t>
            </a:r>
            <a:r>
              <a:rPr lang="ko-KR" altLang="en-US" sz="2400" dirty="0" err="1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자동연락</a:t>
            </a:r>
            <a:endParaRPr lang="en-US" altLang="ko-KR" sz="2400" dirty="0">
              <a:solidFill>
                <a:srgbClr val="C000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en-US" altLang="ko-KR" sz="2400" dirty="0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2400" dirty="0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응급상황 시 </a:t>
            </a:r>
            <a:r>
              <a:rPr lang="en-US" altLang="ko-KR" sz="2400" dirty="0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112, 119)</a:t>
            </a:r>
          </a:p>
        </p:txBody>
      </p:sp>
      <p:pic>
        <p:nvPicPr>
          <p:cNvPr id="41" name="그래픽 40" descr="스피커 폰">
            <a:extLst>
              <a:ext uri="{FF2B5EF4-FFF2-40B4-BE49-F238E27FC236}">
                <a16:creationId xmlns:a16="http://schemas.microsoft.com/office/drawing/2014/main" id="{177CE559-1EFE-4A63-9F4D-487E331B913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61470" y="2047430"/>
            <a:ext cx="1226485" cy="122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736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시장성 및 사업성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794000" y="114191"/>
            <a:ext cx="9397998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265" name="_x212829648" descr="EMB00001e94758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966" y="944551"/>
            <a:ext cx="9282634" cy="5210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4281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시장성 및 사업성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794000" y="114191"/>
            <a:ext cx="9397998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307112" y="2110137"/>
            <a:ext cx="10129490" cy="4366863"/>
            <a:chOff x="-279637" y="1183705"/>
            <a:chExt cx="10129490" cy="4366863"/>
          </a:xfrm>
        </p:grpSpPr>
        <p:sp>
          <p:nvSpPr>
            <p:cNvPr id="11" name="TextBox 10"/>
            <p:cNvSpPr txBox="1"/>
            <p:nvPr/>
          </p:nvSpPr>
          <p:spPr>
            <a:xfrm>
              <a:off x="-279637" y="1183705"/>
              <a:ext cx="61472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[</a:t>
              </a:r>
              <a:r>
                <a:rPr lang="ko-KR" altLang="en-US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국내의 업 사이클 관련 산업 현황</a:t>
              </a:r>
              <a:r>
                <a:rPr lang="en-US" altLang="ko-KR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]</a:t>
              </a:r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213404" y="1553037"/>
              <a:ext cx="8636449" cy="3997531"/>
              <a:chOff x="1213404" y="1553037"/>
              <a:chExt cx="8636449" cy="3997531"/>
            </a:xfrm>
          </p:grpSpPr>
          <p:pic>
            <p:nvPicPr>
              <p:cNvPr id="10241" name="_x212828688" descr="EMB00001e94757a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13404" y="1553037"/>
                <a:ext cx="4512978" cy="38937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43" name="_x214048368" descr="EMB00001e94757d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24837" y="2077958"/>
                <a:ext cx="4325016" cy="34726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8" name="TextBox 17"/>
          <p:cNvSpPr txBox="1"/>
          <p:nvPr/>
        </p:nvSpPr>
        <p:spPr>
          <a:xfrm>
            <a:off x="2275737" y="1279140"/>
            <a:ext cx="7657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선진국에선 </a:t>
            </a:r>
            <a:r>
              <a:rPr lang="ko-KR" altLang="en-US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업사이클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관련 사업에 연간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4,000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억 달러의 시장을 형성 하는 </a:t>
            </a:r>
            <a:r>
              <a:rPr lang="ko-KR" altLang="en-US" dirty="0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반면</a:t>
            </a:r>
            <a:r>
              <a:rPr lang="en-US" altLang="ko-KR" dirty="0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</a:t>
            </a:r>
          </a:p>
          <a:p>
            <a:pPr algn="ctr"/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폐기물 업 사이클 시장규모는 아직 미미</a:t>
            </a:r>
          </a:p>
        </p:txBody>
      </p:sp>
    </p:spTree>
    <p:extLst>
      <p:ext uri="{BB962C8B-B14F-4D97-AF65-F5344CB8AC3E}">
        <p14:creationId xmlns:p14="http://schemas.microsoft.com/office/powerpoint/2010/main" val="1663733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>
                  <a:latin typeface="휴먼모음T" panose="02030504000101010101" pitchFamily="18" charset="-127"/>
                  <a:ea typeface="휴먼모음T" panose="02030504000101010101" pitchFamily="18" charset="-127"/>
                </a:rPr>
                <a:t>제품경쟁력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1923275" y="114191"/>
            <a:ext cx="10268723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1644508" y="1040913"/>
            <a:ext cx="3560730" cy="2687818"/>
            <a:chOff x="752079" y="1131117"/>
            <a:chExt cx="3560730" cy="2687818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2079" y="1131117"/>
              <a:ext cx="1780365" cy="2687818"/>
            </a:xfrm>
            <a:prstGeom prst="rect">
              <a:avLst/>
            </a:prstGeom>
          </p:spPr>
        </p:pic>
        <p:pic>
          <p:nvPicPr>
            <p:cNvPr id="12289" name="_x214042768" descr="EMB00001e94758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32444" y="1131117"/>
              <a:ext cx="1780365" cy="26878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그룹 37"/>
          <p:cNvGrpSpPr/>
          <p:nvPr/>
        </p:nvGrpSpPr>
        <p:grpSpPr>
          <a:xfrm>
            <a:off x="1465016" y="3825631"/>
            <a:ext cx="3919713" cy="2818034"/>
            <a:chOff x="582988" y="1158490"/>
            <a:chExt cx="11034707" cy="2642494"/>
          </a:xfrm>
        </p:grpSpPr>
        <p:sp>
          <p:nvSpPr>
            <p:cNvPr id="41" name="한쪽 모서리가 잘린 사각형 40"/>
            <p:cNvSpPr/>
            <p:nvPr/>
          </p:nvSpPr>
          <p:spPr>
            <a:xfrm rot="10800000" flipV="1">
              <a:off x="582988" y="1197993"/>
              <a:ext cx="11034707" cy="2602991"/>
            </a:xfrm>
            <a:prstGeom prst="snip1Rect">
              <a:avLst>
                <a:gd name="adj" fmla="val 16034"/>
              </a:avLst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2" name="직각 삼각형 41"/>
            <p:cNvSpPr/>
            <p:nvPr/>
          </p:nvSpPr>
          <p:spPr>
            <a:xfrm rot="11521451" flipV="1">
              <a:off x="723722" y="1158490"/>
              <a:ext cx="985350" cy="484619"/>
            </a:xfrm>
            <a:prstGeom prst="rtTriangl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  <a:outerShdw blurRad="50800" dir="54000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pic>
        <p:nvPicPr>
          <p:cNvPr id="45" name="그림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3497" y="1135361"/>
            <a:ext cx="3649377" cy="2492817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6206067" y="1040913"/>
            <a:ext cx="6601" cy="5569437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465014" y="4652357"/>
            <a:ext cx="39776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 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성능에 비해 높은 가격대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약 </a:t>
            </a:r>
            <a:r>
              <a:rPr lang="en-US" altLang="ko-KR" sz="1600" b="1" dirty="0"/>
              <a:t>15</a:t>
            </a:r>
            <a:r>
              <a:rPr lang="ko-KR" altLang="en-US" sz="1600" b="1" dirty="0"/>
              <a:t>만원</a:t>
            </a:r>
            <a:r>
              <a:rPr lang="en-US" altLang="ko-KR" sz="1600" b="1" dirty="0"/>
              <a:t>) 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CPU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크기로 인한 불편함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캘린더용으로만 사용 가능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벽고정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일체형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/ </a:t>
            </a:r>
            <a:r>
              <a:rPr lang="ko-KR" altLang="en-US" sz="16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스탠드형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제품 따로 구매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일반 모니터 사용 시 기기 손상 위험 존재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7092889" y="3792316"/>
            <a:ext cx="3919713" cy="2818034"/>
            <a:chOff x="582988" y="1158490"/>
            <a:chExt cx="11034707" cy="2642494"/>
          </a:xfrm>
        </p:grpSpPr>
        <p:sp>
          <p:nvSpPr>
            <p:cNvPr id="29" name="한쪽 모서리가 잘린 사각형 28"/>
            <p:cNvSpPr/>
            <p:nvPr/>
          </p:nvSpPr>
          <p:spPr>
            <a:xfrm rot="10800000" flipV="1">
              <a:off x="582988" y="1197993"/>
              <a:ext cx="11034707" cy="2602991"/>
            </a:xfrm>
            <a:prstGeom prst="snip1Rect">
              <a:avLst>
                <a:gd name="adj" fmla="val 16034"/>
              </a:avLst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" name="직각 삼각형 29"/>
            <p:cNvSpPr/>
            <p:nvPr/>
          </p:nvSpPr>
          <p:spPr>
            <a:xfrm rot="11521451" flipV="1">
              <a:off x="723722" y="1158490"/>
              <a:ext cx="985350" cy="484619"/>
            </a:xfrm>
            <a:prstGeom prst="rtTriangl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  <a:outerShdw blurRad="50800" dir="54000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7150842" y="4617113"/>
            <a:ext cx="39197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폐 모니터를 사용하여 성능과 크기에 비해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저렴한 가격으로 구매 가능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약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10</a:t>
            </a:r>
            <a:r>
              <a:rPr lang="ko-KR" altLang="en-US" sz="16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만원대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  <a:p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다양한 기능이 들어있음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en-US" altLang="ko-KR" sz="16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ai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기술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원격조정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제품화 되어 있는 다양한 크기의 모니터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안정적이고 기능적 디자인의 모니터 형태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EF659E-09AF-4D1B-B0F8-9E973AF29460}"/>
              </a:ext>
            </a:extLst>
          </p:cNvPr>
          <p:cNvSpPr txBox="1"/>
          <p:nvPr/>
        </p:nvSpPr>
        <p:spPr>
          <a:xfrm>
            <a:off x="2124580" y="3926969"/>
            <a:ext cx="260520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dirty="0" err="1">
                <a:solidFill>
                  <a:schemeClr val="accent2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DAKboard</a:t>
            </a:r>
            <a:r>
              <a:rPr lang="en-US" altLang="ko-KR" sz="2400" dirty="0">
                <a:solidFill>
                  <a:schemeClr val="accent2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CPU</a:t>
            </a:r>
            <a:endParaRPr lang="ko-KR" altLang="en-US" sz="2400" dirty="0">
              <a:solidFill>
                <a:schemeClr val="accent2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8730290-ED5D-4B08-B5B1-4A90982DD1AF}"/>
              </a:ext>
            </a:extLst>
          </p:cNvPr>
          <p:cNvSpPr txBox="1"/>
          <p:nvPr/>
        </p:nvSpPr>
        <p:spPr>
          <a:xfrm>
            <a:off x="7752453" y="3822023"/>
            <a:ext cx="260520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3">
                    <a:lumMod val="50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Upcycle Smart Digital </a:t>
            </a:r>
            <a:r>
              <a:rPr lang="en-US" altLang="ko-KR" sz="2400" dirty="0" err="1">
                <a:solidFill>
                  <a:schemeClr val="accent3">
                    <a:lumMod val="50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Calender</a:t>
            </a:r>
            <a:endParaRPr lang="ko-KR" altLang="en-US" sz="2400" dirty="0">
              <a:solidFill>
                <a:schemeClr val="accent3">
                  <a:lumMod val="50000"/>
                </a:schemeClr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4762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6311" y="1178185"/>
            <a:ext cx="3367453" cy="5129732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사업 실행 전략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590800" y="114191"/>
            <a:ext cx="9601198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16359122" y="2629324"/>
            <a:ext cx="354045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ko-KR" altLang="en-US" b="1" dirty="0">
                <a:solidFill>
                  <a:srgbClr val="C00000"/>
                </a:solidFill>
              </a:rPr>
              <a:t>가격</a:t>
            </a:r>
            <a:endParaRPr lang="en-US" altLang="ko-KR" b="1" dirty="0">
              <a:solidFill>
                <a:srgbClr val="C00000"/>
              </a:solidFill>
            </a:endParaRPr>
          </a:p>
          <a:p>
            <a:r>
              <a:rPr lang="ko-KR" altLang="en-US" b="1" dirty="0" err="1"/>
              <a:t>아두이노</a:t>
            </a:r>
            <a:r>
              <a:rPr lang="ko-KR" altLang="en-US" b="1" dirty="0"/>
              <a:t> </a:t>
            </a:r>
            <a:r>
              <a:rPr lang="ko-KR" altLang="en-US" b="1" dirty="0" err="1"/>
              <a:t>위모스</a:t>
            </a:r>
            <a:r>
              <a:rPr lang="ko-KR" altLang="en-US" b="1" dirty="0"/>
              <a:t> </a:t>
            </a:r>
            <a:r>
              <a:rPr lang="en-US" altLang="ko-KR" b="1" dirty="0" err="1"/>
              <a:t>WeMos</a:t>
            </a:r>
            <a:r>
              <a:rPr lang="en-US" altLang="ko-KR" b="1" dirty="0"/>
              <a:t> D1 R1 </a:t>
            </a:r>
          </a:p>
          <a:p>
            <a:r>
              <a:rPr lang="ko-KR" altLang="en-US" b="1" dirty="0"/>
              <a:t>와이파이보드</a:t>
            </a:r>
            <a:r>
              <a:rPr lang="en-US" altLang="ko-KR" b="1" dirty="0">
                <a:solidFill>
                  <a:srgbClr val="FFC000"/>
                </a:solidFill>
              </a:rPr>
              <a:t>(15000</a:t>
            </a:r>
            <a:r>
              <a:rPr lang="ko-KR" altLang="en-US" b="1" dirty="0">
                <a:solidFill>
                  <a:srgbClr val="FFC000"/>
                </a:solidFill>
              </a:rPr>
              <a:t>원</a:t>
            </a:r>
            <a:r>
              <a:rPr lang="en-US" altLang="ko-KR" b="1" dirty="0">
                <a:solidFill>
                  <a:srgbClr val="FFC000"/>
                </a:solidFill>
              </a:rPr>
              <a:t>)</a:t>
            </a:r>
          </a:p>
          <a:p>
            <a:endParaRPr lang="en-US" altLang="ko-KR" b="1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b="1" dirty="0"/>
              <a:t>10</a:t>
            </a:r>
            <a:r>
              <a:rPr lang="ko-KR" altLang="en-US" b="1" dirty="0" err="1"/>
              <a:t>만원대</a:t>
            </a:r>
            <a:r>
              <a:rPr lang="ko-KR" altLang="en-US" b="1" dirty="0"/>
              <a:t> 부터 시작</a:t>
            </a:r>
            <a:endParaRPr lang="en-US" altLang="ko-KR" b="1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b="1" dirty="0">
                <a:solidFill>
                  <a:schemeClr val="accent4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4">
                    <a:lumMod val="75000"/>
                  </a:schemeClr>
                </a:solidFill>
              </a:rPr>
              <a:t>모니터 크기 별로 가격이 다름</a:t>
            </a:r>
            <a:r>
              <a:rPr lang="en-US" altLang="ko-KR" b="1" dirty="0">
                <a:solidFill>
                  <a:schemeClr val="accent4">
                    <a:lumMod val="75000"/>
                  </a:schemeClr>
                </a:solidFill>
              </a:rPr>
              <a:t>)</a:t>
            </a:r>
          </a:p>
          <a:p>
            <a:endParaRPr lang="en-US" altLang="ko-KR" b="1" dirty="0"/>
          </a:p>
          <a:p>
            <a:endParaRPr lang="en-US" altLang="ko-KR" dirty="0"/>
          </a:p>
        </p:txBody>
      </p:sp>
      <p:grpSp>
        <p:nvGrpSpPr>
          <p:cNvPr id="8" name="그룹 7"/>
          <p:cNvGrpSpPr/>
          <p:nvPr/>
        </p:nvGrpSpPr>
        <p:grpSpPr>
          <a:xfrm>
            <a:off x="1572426" y="682834"/>
            <a:ext cx="9047146" cy="6074885"/>
            <a:chOff x="2483919" y="668814"/>
            <a:chExt cx="9047146" cy="6074885"/>
          </a:xfrm>
        </p:grpSpPr>
        <p:sp>
          <p:nvSpPr>
            <p:cNvPr id="31" name="TextBox 30"/>
            <p:cNvSpPr txBox="1"/>
            <p:nvPr/>
          </p:nvSpPr>
          <p:spPr>
            <a:xfrm>
              <a:off x="2483919" y="668814"/>
              <a:ext cx="22900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[</a:t>
              </a:r>
              <a:r>
                <a:rPr lang="ko-KR" altLang="en-US" sz="16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앱 서비스 제작 추진일정</a:t>
              </a:r>
              <a:r>
                <a:rPr lang="en-US" altLang="ko-KR" sz="16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]</a:t>
              </a:r>
            </a:p>
          </p:txBody>
        </p:sp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90800" y="1053846"/>
              <a:ext cx="8940265" cy="5689853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/>
        </p:nvGrpSpPr>
        <p:grpSpPr>
          <a:xfrm>
            <a:off x="1289785" y="911486"/>
            <a:ext cx="10106526" cy="5519036"/>
            <a:chOff x="1289785" y="911486"/>
            <a:chExt cx="10106526" cy="5519036"/>
          </a:xfrm>
        </p:grpSpPr>
        <p:pic>
          <p:nvPicPr>
            <p:cNvPr id="27" name="_x214046048" descr="EMB00001e947598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89785" y="1224663"/>
              <a:ext cx="10106526" cy="52058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1289785" y="911486"/>
              <a:ext cx="18971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제품 출시 전 </a:t>
              </a:r>
              <a:endPara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97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수익성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1435100" y="114191"/>
            <a:ext cx="10756898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1923275" y="1186062"/>
            <a:ext cx="8480426" cy="1763971"/>
            <a:chOff x="582986" y="1186730"/>
            <a:chExt cx="14884941" cy="2614254"/>
          </a:xfrm>
        </p:grpSpPr>
        <p:sp>
          <p:nvSpPr>
            <p:cNvPr id="26" name="한쪽 모서리가 잘린 사각형 25"/>
            <p:cNvSpPr/>
            <p:nvPr/>
          </p:nvSpPr>
          <p:spPr>
            <a:xfrm rot="10800000" flipV="1">
              <a:off x="582986" y="1197993"/>
              <a:ext cx="14884941" cy="2602991"/>
            </a:xfrm>
            <a:prstGeom prst="snip1Rect">
              <a:avLst>
                <a:gd name="adj" fmla="val 16034"/>
              </a:avLst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7" name="직각 삼각형 26"/>
            <p:cNvSpPr/>
            <p:nvPr/>
          </p:nvSpPr>
          <p:spPr>
            <a:xfrm rot="10987922" flipV="1">
              <a:off x="596805" y="1186730"/>
              <a:ext cx="473912" cy="438044"/>
            </a:xfrm>
            <a:prstGeom prst="rtTriangl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  <a:outerShdw blurRad="50800" dir="54000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2411450" y="1373872"/>
            <a:ext cx="709442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FFC000"/>
                </a:solidFill>
              </a:rPr>
              <a:t>제품 요금 설계</a:t>
            </a:r>
            <a:endParaRPr lang="en-US" altLang="ko-KR" sz="2000" b="1" dirty="0">
              <a:solidFill>
                <a:srgbClr val="FFC000"/>
              </a:solidFill>
            </a:endParaRPr>
          </a:p>
          <a:p>
            <a:endParaRPr lang="en-US" altLang="ko-KR" sz="16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b="1" dirty="0"/>
              <a:t>캘린더 기능 내장 디바이스</a:t>
            </a:r>
            <a:endParaRPr lang="en-US" altLang="ko-KR" sz="14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b="1" dirty="0"/>
              <a:t>모니터를 가로 또는 세로 방향으로 회전시킬 수 있는 스탠드 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추가 비용 및 제작</a:t>
            </a:r>
            <a:endParaRPr lang="en-US" altLang="ko-KR" sz="14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b="1" dirty="0"/>
              <a:t>벽 고정 및 회전 가능 스탠드 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추가 비용 및 제작</a:t>
            </a:r>
            <a:endParaRPr lang="en-US" altLang="ko-KR" sz="1400" b="1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2800" b="1" dirty="0"/>
          </a:p>
          <a:p>
            <a:endParaRPr lang="en-US" altLang="ko-KR" dirty="0"/>
          </a:p>
          <a:p>
            <a:endParaRPr lang="ko-KR" altLang="en-US" dirty="0"/>
          </a:p>
        </p:txBody>
      </p:sp>
      <p:grpSp>
        <p:nvGrpSpPr>
          <p:cNvPr id="28" name="그룹 27"/>
          <p:cNvGrpSpPr/>
          <p:nvPr/>
        </p:nvGrpSpPr>
        <p:grpSpPr>
          <a:xfrm>
            <a:off x="1923275" y="3189933"/>
            <a:ext cx="8480426" cy="2984613"/>
            <a:chOff x="582986" y="1142270"/>
            <a:chExt cx="14884941" cy="2658714"/>
          </a:xfrm>
        </p:grpSpPr>
        <p:sp>
          <p:nvSpPr>
            <p:cNvPr id="29" name="한쪽 모서리가 잘린 사각형 28"/>
            <p:cNvSpPr/>
            <p:nvPr/>
          </p:nvSpPr>
          <p:spPr>
            <a:xfrm rot="10800000" flipV="1">
              <a:off x="582986" y="1197993"/>
              <a:ext cx="14884941" cy="2602991"/>
            </a:xfrm>
            <a:prstGeom prst="snip1Rect">
              <a:avLst>
                <a:gd name="adj" fmla="val 16034"/>
              </a:avLst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" name="직각 삼각형 29"/>
            <p:cNvSpPr/>
            <p:nvPr/>
          </p:nvSpPr>
          <p:spPr>
            <a:xfrm rot="11954760" flipV="1">
              <a:off x="749066" y="1142270"/>
              <a:ext cx="491020" cy="524259"/>
            </a:xfrm>
            <a:prstGeom prst="rtTriangl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  <a:outerShdw blurRad="50800" dir="54000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2411450" y="3419713"/>
            <a:ext cx="709442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7030A0"/>
                </a:solidFill>
              </a:rPr>
              <a:t>서비스 요금 설계</a:t>
            </a:r>
            <a:endParaRPr lang="en-US" altLang="ko-KR" sz="2000" b="1" dirty="0">
              <a:solidFill>
                <a:srgbClr val="7030A0"/>
              </a:solidFill>
            </a:endParaRPr>
          </a:p>
          <a:p>
            <a:endParaRPr lang="en-US" altLang="ko-KR" sz="16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b="1" dirty="0"/>
              <a:t>디바이스와 연동 가능한 앱 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사용 기능 개수 별로 형을 나누어 소비자  </a:t>
            </a:r>
            <a:r>
              <a:rPr lang="ko-KR" altLang="en-US" sz="1400" b="1" dirty="0" err="1"/>
              <a:t>타겟팅</a:t>
            </a:r>
            <a:r>
              <a:rPr lang="ko-KR" altLang="en-US" sz="1400" b="1" dirty="0"/>
              <a:t> 가능</a:t>
            </a:r>
            <a:endParaRPr lang="en-US" altLang="ko-KR" sz="1400" b="1" dirty="0"/>
          </a:p>
          <a:p>
            <a:r>
              <a:rPr lang="en-US" altLang="ko-KR" sz="1400" b="1" dirty="0"/>
              <a:t>      </a:t>
            </a:r>
          </a:p>
          <a:p>
            <a:r>
              <a:rPr lang="en-US" altLang="ko-KR" sz="1400" b="1" dirty="0"/>
              <a:t>- A</a:t>
            </a:r>
            <a:r>
              <a:rPr lang="ko-KR" altLang="en-US" sz="1400" b="1" dirty="0"/>
              <a:t>형 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기능 </a:t>
            </a:r>
            <a:r>
              <a:rPr lang="en-US" altLang="ko-KR" sz="1400" b="1" dirty="0"/>
              <a:t>3</a:t>
            </a:r>
            <a:r>
              <a:rPr lang="ko-KR" altLang="en-US" sz="1400" b="1" dirty="0"/>
              <a:t>개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기능 선택 가능</a:t>
            </a:r>
            <a:r>
              <a:rPr lang="en-US" altLang="ko-KR" sz="1400" b="1" dirty="0"/>
              <a:t>)</a:t>
            </a:r>
          </a:p>
          <a:p>
            <a:r>
              <a:rPr lang="en-US" altLang="ko-KR" sz="1400" b="1" dirty="0"/>
              <a:t>- B</a:t>
            </a:r>
            <a:r>
              <a:rPr lang="ko-KR" altLang="en-US" sz="1400" b="1" dirty="0"/>
              <a:t>형 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기능 </a:t>
            </a:r>
            <a:r>
              <a:rPr lang="en-US" altLang="ko-KR" sz="1400" b="1" dirty="0"/>
              <a:t>3</a:t>
            </a:r>
            <a:r>
              <a:rPr lang="ko-KR" altLang="en-US" sz="1400" b="1" dirty="0"/>
              <a:t>개 </a:t>
            </a:r>
            <a:r>
              <a:rPr lang="en-US" altLang="ko-KR" sz="1400" b="1" dirty="0"/>
              <a:t>+ </a:t>
            </a:r>
            <a:r>
              <a:rPr lang="ko-KR" altLang="en-US" sz="1400" b="1" dirty="0"/>
              <a:t>추가 기능</a:t>
            </a:r>
            <a:endParaRPr lang="en-US" altLang="ko-KR" sz="1400" b="1" dirty="0"/>
          </a:p>
          <a:p>
            <a:r>
              <a:rPr lang="en-US" altLang="ko-KR" sz="1400" b="1" dirty="0"/>
              <a:t>- C</a:t>
            </a:r>
            <a:r>
              <a:rPr lang="ko-KR" altLang="en-US" sz="1400" b="1" dirty="0"/>
              <a:t>형 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기능</a:t>
            </a:r>
            <a:r>
              <a:rPr lang="en-US" altLang="ko-KR" sz="1400" b="1" dirty="0"/>
              <a:t>3</a:t>
            </a:r>
            <a:r>
              <a:rPr lang="ko-KR" altLang="en-US" sz="1400" b="1" dirty="0"/>
              <a:t>개 </a:t>
            </a:r>
            <a:r>
              <a:rPr lang="en-US" altLang="ko-KR" sz="1400" b="1" dirty="0"/>
              <a:t>+ </a:t>
            </a:r>
            <a:r>
              <a:rPr lang="ko-KR" altLang="en-US" sz="1400" b="1" dirty="0"/>
              <a:t>추가 기능</a:t>
            </a:r>
            <a:r>
              <a:rPr lang="en-US" altLang="ko-KR" sz="1400" b="1" dirty="0"/>
              <a:t> + </a:t>
            </a:r>
            <a:r>
              <a:rPr lang="ko-KR" altLang="en-US" sz="1400" b="1" dirty="0"/>
              <a:t>서비스 부가 기능</a:t>
            </a:r>
            <a:r>
              <a:rPr lang="en-US" altLang="ko-KR" sz="1400" b="1" dirty="0"/>
              <a:t> </a:t>
            </a:r>
          </a:p>
          <a:p>
            <a:endParaRPr lang="en-US" altLang="ko-KR" sz="14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b="1" dirty="0"/>
              <a:t>제품 유지 보수 및 소프트웨어 업데이트 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월별 기능 결제 시 무료</a:t>
            </a:r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2800" b="1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8026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-226288" y="114191"/>
            <a:ext cx="533400" cy="50844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307112" y="114191"/>
            <a:ext cx="11884886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46691" y="1020425"/>
            <a:ext cx="8408871" cy="3504508"/>
            <a:chOff x="307111" y="1237888"/>
            <a:chExt cx="8408871" cy="3504508"/>
          </a:xfrm>
        </p:grpSpPr>
        <p:sp>
          <p:nvSpPr>
            <p:cNvPr id="22" name="TextBox 21"/>
            <p:cNvSpPr txBox="1"/>
            <p:nvPr/>
          </p:nvSpPr>
          <p:spPr>
            <a:xfrm>
              <a:off x="307111" y="1237888"/>
              <a:ext cx="3754486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지속가능한 삶을 꿈꾸는 미래산업</a:t>
              </a:r>
              <a:r>
                <a:rPr lang="ko-KR" altLang="en-US" sz="2400" dirty="0">
                  <a:solidFill>
                    <a:srgbClr val="92D050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업 사이클</a:t>
              </a:r>
              <a:r>
                <a:rPr lang="en-US" altLang="ko-KR" sz="2400" dirty="0">
                  <a:solidFill>
                    <a:srgbClr val="92D050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(Upcycle)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pPr algn="ctr"/>
              <a:endPara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pPr algn="ctr"/>
              <a:endPara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07111" y="1941629"/>
              <a:ext cx="8408871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소용이 다해 버려지는 제품을 단순히 재활용하는 차원을 넘어 디자인을 가미하는 등의 새로운 부가가치를 창출하여 새 제품으로 재탄생시키는 일체의 행위</a:t>
              </a:r>
              <a:endPara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pPr algn="ctr"/>
              <a:endPara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pPr algn="ctr"/>
              <a:endPara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cxnSp>
        <p:nvCxnSpPr>
          <p:cNvPr id="9" name="직선 연결선 8"/>
          <p:cNvCxnSpPr/>
          <p:nvPr/>
        </p:nvCxnSpPr>
        <p:spPr>
          <a:xfrm>
            <a:off x="729478" y="2345824"/>
            <a:ext cx="6833937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_x214050368" descr="EMB00001e947577">
            <a:extLst>
              <a:ext uri="{FF2B5EF4-FFF2-40B4-BE49-F238E27FC236}">
                <a16:creationId xmlns:a16="http://schemas.microsoft.com/office/drawing/2014/main" id="{6CFEF5E1-4EE4-42BC-83E7-2FF41585B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386" y="2444792"/>
            <a:ext cx="5943225" cy="4248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562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-120347" y="0"/>
            <a:ext cx="12312347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423618" y="2875002"/>
            <a:ext cx="5965468" cy="1107996"/>
          </a:xfrm>
          <a:prstGeom prst="rect">
            <a:avLst/>
          </a:prstGeom>
          <a:noFill/>
          <a:effectLst>
            <a:glow rad="304800">
              <a:schemeClr val="accent1">
                <a:alpha val="40000"/>
              </a:schemeClr>
            </a:glow>
            <a:outerShdw blurRad="50800" dist="50800" sx="1000" sy="1000" algn="ctr" rotWithShape="0">
              <a:srgbClr val="000000"/>
            </a:outerShdw>
            <a:reflection blurRad="6350" endPos="0" dir="5400000" sy="-100000" algn="bl" rotWithShape="0"/>
          </a:effectLst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solidFill>
                  <a:srgbClr val="92D05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THANK</a:t>
            </a:r>
            <a:r>
              <a:rPr lang="en-US" altLang="ko-KR" sz="6600" b="1" dirty="0"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altLang="ko-KR" sz="6600" b="1" dirty="0">
                <a:solidFill>
                  <a:srgbClr val="FFC00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Y</a:t>
            </a:r>
            <a:r>
              <a:rPr lang="en-US" altLang="ko-KR" sz="6600" b="1" dirty="0">
                <a:solidFill>
                  <a:schemeClr val="accent6">
                    <a:lumMod val="50000"/>
                  </a:schemeClr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O</a:t>
            </a:r>
            <a:r>
              <a:rPr lang="en-US" altLang="ko-KR" sz="6600" b="1" dirty="0">
                <a:solidFill>
                  <a:srgbClr val="7030A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</a:t>
            </a:r>
            <a:r>
              <a:rPr lang="en-US" altLang="ko-KR" sz="6600" b="1" dirty="0"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endParaRPr lang="ko-KR" altLang="en-US" sz="6600" b="1" dirty="0"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42692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713264" y="5321826"/>
            <a:ext cx="83916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kern="0" spc="0" dirty="0"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휴먼모음T" panose="02030504000101010101" pitchFamily="18" charset="-127"/>
                <a:ea typeface="휴먼모음T" panose="02030504000101010101" pitchFamily="18" charset="-127"/>
              </a:rPr>
              <a:t>『</a:t>
            </a:r>
            <a:r>
              <a:rPr lang="ko-KR" altLang="en-US" sz="2800" kern="0" spc="0" dirty="0"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휴먼모음T" panose="02030504000101010101" pitchFamily="18" charset="-127"/>
                <a:ea typeface="휴먼모음T" panose="02030504000101010101" pitchFamily="18" charset="-127"/>
              </a:rPr>
              <a:t>폐 디스플레이</a:t>
            </a:r>
            <a:r>
              <a:rPr lang="en-US" altLang="ko-KR" sz="2800" kern="0" spc="0" dirty="0">
                <a:solidFill>
                  <a:srgbClr val="FF0000"/>
                </a:solidFill>
                <a:effectLst/>
                <a:uFill>
                  <a:solidFill>
                    <a:srgbClr val="000000"/>
                  </a:solidFill>
                </a:uFill>
                <a:latin typeface="휴먼모음T" panose="02030504000101010101" pitchFamily="18" charset="-127"/>
                <a:ea typeface="휴먼모음T" panose="02030504000101010101" pitchFamily="18" charset="-127"/>
              </a:rPr>
              <a:t>』</a:t>
            </a:r>
            <a:r>
              <a:rPr lang="ko-KR" altLang="en-US" sz="2800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휴먼모음T" panose="02030504000101010101" pitchFamily="18" charset="-127"/>
                <a:ea typeface="휴먼모음T" panose="02030504000101010101" pitchFamily="18" charset="-127"/>
              </a:rPr>
              <a:t>를 활용한 친환경성과 융합 기술이 </a:t>
            </a:r>
            <a:endParaRPr lang="en-US" altLang="ko-KR" sz="2800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2800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휴먼모음T" panose="02030504000101010101" pitchFamily="18" charset="-127"/>
                <a:ea typeface="휴먼모음T" panose="02030504000101010101" pitchFamily="18" charset="-127"/>
              </a:rPr>
              <a:t>더해진 반영구적 업사이클링 “스마트 캘린더</a:t>
            </a:r>
            <a:r>
              <a:rPr lang="en-US" altLang="ko-KR" sz="2800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휴먼모음T" panose="02030504000101010101" pitchFamily="18" charset="-127"/>
                <a:ea typeface="휴먼모음T" panose="02030504000101010101" pitchFamily="18" charset="-127"/>
              </a:rPr>
              <a:t>”</a:t>
            </a:r>
            <a:r>
              <a:rPr lang="ko-KR" altLang="en-US" sz="28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</a:p>
        </p:txBody>
      </p:sp>
      <p:sp>
        <p:nvSpPr>
          <p:cNvPr id="3" name="타원 2"/>
          <p:cNvSpPr/>
          <p:nvPr/>
        </p:nvSpPr>
        <p:spPr>
          <a:xfrm>
            <a:off x="-3372227" y="-1193800"/>
            <a:ext cx="6867729" cy="9245600"/>
          </a:xfrm>
          <a:prstGeom prst="ellipse">
            <a:avLst/>
          </a:prstGeom>
          <a:gradFill>
            <a:gsLst>
              <a:gs pos="84000">
                <a:schemeClr val="tx1">
                  <a:lumMod val="90000"/>
                  <a:lumOff val="10000"/>
                </a:schemeClr>
              </a:gs>
              <a:gs pos="17000">
                <a:schemeClr val="bg2">
                  <a:lumMod val="90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1638" y="1536174"/>
            <a:ext cx="365162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92D050"/>
                </a:solidFill>
              </a:rPr>
              <a:t>Upcycle </a:t>
            </a:r>
          </a:p>
          <a:p>
            <a:r>
              <a:rPr lang="en-US" altLang="ko-KR" sz="6000" b="1" dirty="0">
                <a:solidFill>
                  <a:srgbClr val="FFC000"/>
                </a:solidFill>
              </a:rPr>
              <a:t>S</a:t>
            </a:r>
            <a:r>
              <a:rPr lang="en-US" altLang="ko-KR" sz="4000" b="1" dirty="0">
                <a:solidFill>
                  <a:schemeClr val="bg1"/>
                </a:solidFill>
              </a:rPr>
              <a:t>mart</a:t>
            </a:r>
          </a:p>
          <a:p>
            <a:r>
              <a:rPr lang="en-US" altLang="ko-KR" sz="6000" b="1" dirty="0">
                <a:solidFill>
                  <a:srgbClr val="0070C0"/>
                </a:solidFill>
              </a:rPr>
              <a:t>D</a:t>
            </a:r>
            <a:r>
              <a:rPr lang="en-US" altLang="ko-KR" sz="4000" b="1" dirty="0">
                <a:solidFill>
                  <a:schemeClr val="bg1"/>
                </a:solidFill>
              </a:rPr>
              <a:t>igital </a:t>
            </a:r>
          </a:p>
          <a:p>
            <a:r>
              <a:rPr lang="en-US" altLang="ko-KR" sz="6000" b="1" dirty="0" err="1">
                <a:solidFill>
                  <a:srgbClr val="7030A0"/>
                </a:solidFill>
              </a:rPr>
              <a:t>C</a:t>
            </a:r>
            <a:r>
              <a:rPr lang="en-US" altLang="ko-KR" sz="4000" b="1" dirty="0" err="1">
                <a:solidFill>
                  <a:schemeClr val="bg1"/>
                </a:solidFill>
              </a:rPr>
              <a:t>alender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E0D9C8B8-A524-1903-3BD7-003C46B2F8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214" t="6306" r="15411" b="7967"/>
          <a:stretch>
            <a:fillRect/>
          </a:stretch>
        </p:blipFill>
        <p:spPr>
          <a:xfrm>
            <a:off x="5109410" y="446256"/>
            <a:ext cx="5599406" cy="4570244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823033547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90801" y="2697778"/>
            <a:ext cx="123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01 </a:t>
            </a:r>
            <a:r>
              <a:rPr lang="ko-KR" altLang="en-US" sz="2000" b="1" dirty="0">
                <a:solidFill>
                  <a:schemeClr val="bg1"/>
                </a:solidFill>
                <a:latin typeface="+mj-ea"/>
                <a:ea typeface="+mj-ea"/>
              </a:rPr>
              <a:t>요</a:t>
            </a:r>
            <a:endParaRPr lang="en-US" altLang="ko-KR" sz="1200" b="1" dirty="0"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-291500" y="414867"/>
            <a:ext cx="2992366" cy="523220"/>
            <a:chOff x="-291500" y="414867"/>
            <a:chExt cx="2992366" cy="523220"/>
          </a:xfrm>
        </p:grpSpPr>
        <p:sp>
          <p:nvSpPr>
            <p:cNvPr id="16" name="TextBox 15"/>
            <p:cNvSpPr txBox="1"/>
            <p:nvPr/>
          </p:nvSpPr>
          <p:spPr>
            <a:xfrm>
              <a:off x="291991" y="414867"/>
              <a:ext cx="24088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Contents</a:t>
              </a: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-291500" y="41486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1373014" y="1868296"/>
            <a:ext cx="2606319" cy="3398406"/>
            <a:chOff x="522601" y="1958905"/>
            <a:chExt cx="2606319" cy="3398406"/>
          </a:xfrm>
        </p:grpSpPr>
        <p:grpSp>
          <p:nvGrpSpPr>
            <p:cNvPr id="6" name="그룹 5"/>
            <p:cNvGrpSpPr/>
            <p:nvPr/>
          </p:nvGrpSpPr>
          <p:grpSpPr>
            <a:xfrm>
              <a:off x="522601" y="1958905"/>
              <a:ext cx="2119645" cy="1877845"/>
              <a:chOff x="233974" y="2697778"/>
              <a:chExt cx="2119645" cy="1877845"/>
            </a:xfrm>
          </p:grpSpPr>
          <p:sp>
            <p:nvSpPr>
              <p:cNvPr id="20" name="타원 19"/>
              <p:cNvSpPr/>
              <p:nvPr/>
            </p:nvSpPr>
            <p:spPr>
              <a:xfrm>
                <a:off x="291991" y="2697778"/>
                <a:ext cx="2003612" cy="1877845"/>
              </a:xfrm>
              <a:prstGeom prst="ellipse">
                <a:avLst/>
              </a:prstGeom>
              <a:gradFill flip="none" rotWithShape="1">
                <a:gsLst>
                  <a:gs pos="85000">
                    <a:schemeClr val="tx1">
                      <a:lumMod val="90000"/>
                      <a:lumOff val="10000"/>
                    </a:schemeClr>
                  </a:gs>
                  <a:gs pos="17000">
                    <a:schemeClr val="bg2">
                      <a:lumMod val="90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33974" y="3088864"/>
                <a:ext cx="2119645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600" dirty="0">
                    <a:solidFill>
                      <a:schemeClr val="bg1"/>
                    </a:solidFill>
                    <a:latin typeface="휴먼모음T" panose="02030504000101010101" pitchFamily="18" charset="-127"/>
                    <a:ea typeface="휴먼모음T" panose="02030504000101010101" pitchFamily="18" charset="-127"/>
                  </a:rPr>
                  <a:t>01</a:t>
                </a:r>
              </a:p>
              <a:p>
                <a:pPr algn="ctr"/>
                <a:r>
                  <a:rPr lang="ko-KR" altLang="en-US" sz="2600" dirty="0">
                    <a:solidFill>
                      <a:schemeClr val="bg1"/>
                    </a:solidFill>
                    <a:latin typeface="휴먼모음T" panose="02030504000101010101" pitchFamily="18" charset="-127"/>
                    <a:ea typeface="휴먼모음T" panose="02030504000101010101" pitchFamily="18" charset="-127"/>
                  </a:rPr>
                  <a:t>개요</a:t>
                </a:r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580618" y="4156982"/>
              <a:ext cx="25483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accent5">
                      <a:lumMod val="75000"/>
                    </a:schemeClr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창업동기 및 배경</a:t>
              </a:r>
              <a:endPara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accent5">
                      <a:lumMod val="75000"/>
                    </a:schemeClr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사업 운영을 위한 역량 및 자원 확보방안</a:t>
              </a:r>
              <a:endPara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endPara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4990819" y="1868296"/>
            <a:ext cx="2345993" cy="3675405"/>
            <a:chOff x="5037969" y="1958905"/>
            <a:chExt cx="2345993" cy="3675405"/>
          </a:xfrm>
        </p:grpSpPr>
        <p:grpSp>
          <p:nvGrpSpPr>
            <p:cNvPr id="23" name="그룹 22"/>
            <p:cNvGrpSpPr/>
            <p:nvPr/>
          </p:nvGrpSpPr>
          <p:grpSpPr>
            <a:xfrm>
              <a:off x="5037969" y="1958905"/>
              <a:ext cx="2119645" cy="1877845"/>
              <a:chOff x="233973" y="2697778"/>
              <a:chExt cx="2119645" cy="1877845"/>
            </a:xfrm>
          </p:grpSpPr>
          <p:sp>
            <p:nvSpPr>
              <p:cNvPr id="24" name="타원 23"/>
              <p:cNvSpPr/>
              <p:nvPr/>
            </p:nvSpPr>
            <p:spPr>
              <a:xfrm>
                <a:off x="291991" y="2697778"/>
                <a:ext cx="2003612" cy="1877845"/>
              </a:xfrm>
              <a:prstGeom prst="ellipse">
                <a:avLst/>
              </a:prstGeom>
              <a:gradFill flip="none" rotWithShape="1">
                <a:gsLst>
                  <a:gs pos="85000">
                    <a:schemeClr val="tx1">
                      <a:lumMod val="90000"/>
                      <a:lumOff val="10000"/>
                    </a:schemeClr>
                  </a:gs>
                  <a:gs pos="17000">
                    <a:schemeClr val="bg2">
                      <a:lumMod val="90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233973" y="3088864"/>
                <a:ext cx="2119645" cy="12926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600" dirty="0">
                    <a:solidFill>
                      <a:schemeClr val="bg1"/>
                    </a:solidFill>
                    <a:latin typeface="휴먼모음T" panose="02030504000101010101" pitchFamily="18" charset="-127"/>
                    <a:ea typeface="휴먼모음T" panose="02030504000101010101" pitchFamily="18" charset="-127"/>
                  </a:rPr>
                  <a:t>02</a:t>
                </a:r>
              </a:p>
              <a:p>
                <a:pPr algn="ctr"/>
                <a:r>
                  <a:rPr lang="ko-KR" altLang="en-US" sz="2600" dirty="0">
                    <a:solidFill>
                      <a:schemeClr val="bg1"/>
                    </a:solidFill>
                    <a:latin typeface="휴먼모음T" panose="02030504000101010101" pitchFamily="18" charset="-127"/>
                    <a:ea typeface="휴먼모음T" panose="02030504000101010101" pitchFamily="18" charset="-127"/>
                  </a:rPr>
                  <a:t>아이템의 </a:t>
                </a:r>
                <a:endParaRPr lang="en-US" altLang="ko-KR" sz="2600" dirty="0">
                  <a:solidFill>
                    <a:schemeClr val="bg1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endParaRPr>
              </a:p>
              <a:p>
                <a:pPr algn="ctr"/>
                <a:r>
                  <a:rPr lang="ko-KR" altLang="en-US" sz="2600" dirty="0" err="1">
                    <a:solidFill>
                      <a:schemeClr val="bg1"/>
                    </a:solidFill>
                    <a:latin typeface="휴먼모음T" panose="02030504000101010101" pitchFamily="18" charset="-127"/>
                    <a:ea typeface="휴먼모음T" panose="02030504000101010101" pitchFamily="18" charset="-127"/>
                  </a:rPr>
                  <a:t>기술성</a:t>
                </a:r>
                <a:endParaRPr lang="ko-KR" altLang="en-US" sz="2600" dirty="0">
                  <a:solidFill>
                    <a:schemeClr val="bg1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endParaRP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5037970" y="4156982"/>
              <a:ext cx="234599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accent5">
                      <a:lumMod val="75000"/>
                    </a:schemeClr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아이템 개요</a:t>
              </a:r>
              <a:endPara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accent5">
                      <a:lumMod val="75000"/>
                    </a:schemeClr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기술의 구체성</a:t>
              </a:r>
              <a:endPara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accent5">
                      <a:lumMod val="75000"/>
                    </a:schemeClr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기술의 차별성</a:t>
              </a:r>
              <a:endPara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endPara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8492591" y="1908438"/>
            <a:ext cx="2404009" cy="3675405"/>
            <a:chOff x="9495322" y="1958905"/>
            <a:chExt cx="2404009" cy="3675405"/>
          </a:xfrm>
        </p:grpSpPr>
        <p:grpSp>
          <p:nvGrpSpPr>
            <p:cNvPr id="26" name="그룹 25"/>
            <p:cNvGrpSpPr/>
            <p:nvPr/>
          </p:nvGrpSpPr>
          <p:grpSpPr>
            <a:xfrm>
              <a:off x="9495322" y="1958905"/>
              <a:ext cx="2119645" cy="1877845"/>
              <a:chOff x="233974" y="2697778"/>
              <a:chExt cx="2119645" cy="1877845"/>
            </a:xfrm>
          </p:grpSpPr>
          <p:sp>
            <p:nvSpPr>
              <p:cNvPr id="27" name="타원 26"/>
              <p:cNvSpPr/>
              <p:nvPr/>
            </p:nvSpPr>
            <p:spPr>
              <a:xfrm>
                <a:off x="291991" y="2697778"/>
                <a:ext cx="2003612" cy="1877845"/>
              </a:xfrm>
              <a:prstGeom prst="ellipse">
                <a:avLst/>
              </a:prstGeom>
              <a:gradFill flip="none" rotWithShape="1">
                <a:gsLst>
                  <a:gs pos="85000">
                    <a:schemeClr val="tx1">
                      <a:lumMod val="90000"/>
                      <a:lumOff val="10000"/>
                    </a:schemeClr>
                  </a:gs>
                  <a:gs pos="17000">
                    <a:schemeClr val="bg2">
                      <a:lumMod val="90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33974" y="3088864"/>
                <a:ext cx="2119645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600" dirty="0">
                    <a:solidFill>
                      <a:schemeClr val="bg1"/>
                    </a:solidFill>
                    <a:latin typeface="휴먼모음T" panose="02030504000101010101" pitchFamily="18" charset="-127"/>
                    <a:ea typeface="휴먼모음T" panose="02030504000101010101" pitchFamily="18" charset="-127"/>
                  </a:rPr>
                  <a:t>03</a:t>
                </a:r>
              </a:p>
              <a:p>
                <a:pPr algn="ctr"/>
                <a:r>
                  <a:rPr lang="ko-KR" altLang="en-US" sz="2600" dirty="0">
                    <a:solidFill>
                      <a:schemeClr val="bg1"/>
                    </a:solidFill>
                    <a:latin typeface="휴먼모음T" panose="02030504000101010101" pitchFamily="18" charset="-127"/>
                    <a:ea typeface="휴먼모음T" panose="02030504000101010101" pitchFamily="18" charset="-127"/>
                  </a:rPr>
                  <a:t>추진계획</a:t>
                </a:r>
                <a:endParaRPr lang="en-US" altLang="ko-KR" sz="2600" dirty="0">
                  <a:solidFill>
                    <a:schemeClr val="bg1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endParaRP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9553339" y="4156982"/>
              <a:ext cx="234599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accent5">
                      <a:lumMod val="75000"/>
                    </a:schemeClr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시장성 및 사업성</a:t>
              </a:r>
              <a:endPara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accent5">
                      <a:lumMod val="75000"/>
                    </a:schemeClr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제품 경쟁력</a:t>
              </a:r>
              <a:endPara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accent5">
                      <a:lumMod val="75000"/>
                    </a:schemeClr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사업 실행 전략</a:t>
              </a:r>
              <a:endPara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accent5">
                      <a:lumMod val="75000"/>
                    </a:schemeClr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수익성</a:t>
              </a:r>
              <a:endPara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  <a:p>
              <a:endPara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1681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27868" y="2703849"/>
            <a:ext cx="123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01 </a:t>
            </a:r>
            <a:r>
              <a:rPr lang="ko-KR" altLang="en-US" sz="2000" b="1" dirty="0">
                <a:solidFill>
                  <a:schemeClr val="bg1"/>
                </a:solidFill>
                <a:latin typeface="+mj-ea"/>
                <a:ea typeface="+mj-ea"/>
              </a:rPr>
              <a:t>요</a:t>
            </a:r>
            <a:endParaRPr lang="en-US" altLang="ko-KR" sz="1200" b="1" dirty="0">
              <a:latin typeface="+mj-ea"/>
              <a:ea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529220" y="5940741"/>
            <a:ext cx="2345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accent5">
                  <a:lumMod val="75000"/>
                </a:schemeClr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025" name="_x214045248" descr="EMB00001e94750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145" y="2327515"/>
            <a:ext cx="6162061" cy="4160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그룹 31"/>
          <p:cNvGrpSpPr/>
          <p:nvPr/>
        </p:nvGrpSpPr>
        <p:grpSpPr>
          <a:xfrm>
            <a:off x="-226288" y="114490"/>
            <a:ext cx="3626635" cy="508144"/>
            <a:chOff x="-310955" y="368687"/>
            <a:chExt cx="3626635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22445" y="419033"/>
              <a:ext cx="30932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창업동기 및 배경</a:t>
              </a:r>
              <a:endPara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2682298" y="1220450"/>
            <a:ext cx="7487023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3F3B3A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종이 달력의 감소 추세</a:t>
            </a:r>
            <a:endParaRPr lang="en-US" altLang="ko-KR" dirty="0">
              <a:solidFill>
                <a:srgbClr val="3F3B3A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en-US" altLang="ko-KR" dirty="0">
                <a:solidFill>
                  <a:srgbClr val="3F3B3A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&amp;</a:t>
            </a:r>
          </a:p>
          <a:p>
            <a:pPr algn="ctr"/>
            <a:r>
              <a:rPr lang="ko-KR" altLang="en-US" dirty="0">
                <a:solidFill>
                  <a:srgbClr val="3F3B3A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종이 사용량에 비례한 폐기물량과 손실비용은 천문학적으로 발생</a:t>
            </a:r>
            <a:endParaRPr lang="en-US" altLang="ko-KR" dirty="0">
              <a:solidFill>
                <a:srgbClr val="3F3B3A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3F3B3A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endParaRPr lang="ko-KR" altLang="en-US" dirty="0">
              <a:solidFill>
                <a:srgbClr val="3F3B3A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908652" y="114191"/>
            <a:ext cx="10283347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8484243" y="3709059"/>
            <a:ext cx="35031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</a:t>
            </a:r>
            <a:r>
              <a:rPr lang="ko-KR" altLang="en-US" sz="2400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온실 효과 </a:t>
            </a:r>
            <a:r>
              <a:rPr lang="en-US" altLang="ko-KR" sz="3600" dirty="0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23</a:t>
            </a:r>
            <a:r>
              <a:rPr lang="ko-KR" altLang="en-US" sz="3600" dirty="0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배</a:t>
            </a:r>
            <a:r>
              <a:rPr lang="ko-KR" altLang="en-US" sz="2800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endParaRPr lang="en-US" altLang="ko-KR" sz="2800" dirty="0">
              <a:solidFill>
                <a:schemeClr val="accent5">
                  <a:lumMod val="75000"/>
                </a:schemeClr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2400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메탄 가스 </a:t>
            </a:r>
            <a:r>
              <a:rPr lang="en-US" altLang="ko-KR" sz="2400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 </a:t>
            </a:r>
            <a:r>
              <a:rPr lang="ko-KR" altLang="en-US" sz="2400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이산화 탄소 </a:t>
            </a:r>
            <a:endParaRPr lang="en-US" altLang="ko-KR" sz="2400" dirty="0">
              <a:solidFill>
                <a:schemeClr val="accent5">
                  <a:lumMod val="75000"/>
                </a:schemeClr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ko-KR" altLang="en-US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" name="오른쪽 화살표 1"/>
          <p:cNvSpPr/>
          <p:nvPr/>
        </p:nvSpPr>
        <p:spPr>
          <a:xfrm>
            <a:off x="6955171" y="4012533"/>
            <a:ext cx="1378243" cy="61345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DCDDBB-B2C4-E314-E435-ECC7AAD77313}"/>
              </a:ext>
            </a:extLst>
          </p:cNvPr>
          <p:cNvSpPr txBox="1"/>
          <p:nvPr/>
        </p:nvSpPr>
        <p:spPr>
          <a:xfrm>
            <a:off x="2682297" y="1394789"/>
            <a:ext cx="7487023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200" dirty="0">
                <a:solidFill>
                  <a:srgbClr val="3F3B3A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메탄 감축을 위한 노력</a:t>
            </a:r>
            <a:endParaRPr lang="en-US" altLang="ko-KR" sz="3200" dirty="0">
              <a:solidFill>
                <a:srgbClr val="3F3B3A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altLang="ko-KR" sz="3200" dirty="0">
              <a:solidFill>
                <a:srgbClr val="3F3B3A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endParaRPr lang="ko-KR" altLang="en-US" sz="3200" dirty="0">
              <a:solidFill>
                <a:srgbClr val="3F3B3A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5" name="Picture 9">
            <a:extLst>
              <a:ext uri="{FF2B5EF4-FFF2-40B4-BE49-F238E27FC236}">
                <a16:creationId xmlns:a16="http://schemas.microsoft.com/office/drawing/2014/main" id="{59058B87-A598-BA25-3954-F06163AB1B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679" y="2285248"/>
            <a:ext cx="8288150" cy="3431286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01902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8" grpId="0"/>
      <p:bldP spid="38" grpId="1"/>
      <p:bldP spid="2" grpId="0" animBg="1"/>
      <p:bldP spid="2" grpId="1" animBg="1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90801" y="2697778"/>
            <a:ext cx="123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01 </a:t>
            </a:r>
            <a:r>
              <a:rPr lang="ko-KR" altLang="en-US" sz="2000" b="1" dirty="0">
                <a:solidFill>
                  <a:schemeClr val="bg1"/>
                </a:solidFill>
                <a:latin typeface="+mj-ea"/>
                <a:ea typeface="+mj-ea"/>
              </a:rPr>
              <a:t>요</a:t>
            </a:r>
            <a:endParaRPr lang="en-US" altLang="ko-KR" sz="1200" b="1" dirty="0">
              <a:latin typeface="+mj-ea"/>
              <a:ea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292153" y="5934670"/>
            <a:ext cx="2345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accent5">
                  <a:lumMod val="75000"/>
                </a:schemeClr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-226288" y="114490"/>
            <a:ext cx="533400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1908652" y="114191"/>
            <a:ext cx="10283347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292153" y="2640688"/>
            <a:ext cx="17909060" cy="889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1" y="1894580"/>
            <a:ext cx="10038242" cy="44958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791916" y="1288460"/>
            <a:ext cx="897768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3F3B3A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제품의</a:t>
            </a:r>
            <a:r>
              <a:rPr lang="ko-KR" altLang="en-US" sz="2400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순환주기가 짧은 요즘 시대에 폐가전제품의 수는 증가하는 추세</a:t>
            </a:r>
            <a:endParaRPr lang="en-US" altLang="ko-KR" sz="2400" dirty="0">
              <a:solidFill>
                <a:schemeClr val="accent5">
                  <a:lumMod val="75000"/>
                </a:schemeClr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endParaRPr lang="en-US" altLang="ko-KR" sz="2400" dirty="0">
              <a:solidFill>
                <a:schemeClr val="accent5">
                  <a:lumMod val="75000"/>
                </a:schemeClr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BEA122D-75E9-303E-C00D-50E0D092FC65}"/>
              </a:ext>
            </a:extLst>
          </p:cNvPr>
          <p:cNvGrpSpPr/>
          <p:nvPr/>
        </p:nvGrpSpPr>
        <p:grpSpPr>
          <a:xfrm>
            <a:off x="-226288" y="114490"/>
            <a:ext cx="3626635" cy="508144"/>
            <a:chOff x="-310955" y="368687"/>
            <a:chExt cx="3626635" cy="50814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835D81-575B-0AD7-72B4-C514904AC381}"/>
                </a:ext>
              </a:extLst>
            </p:cNvPr>
            <p:cNvSpPr txBox="1"/>
            <p:nvPr/>
          </p:nvSpPr>
          <p:spPr>
            <a:xfrm>
              <a:off x="222445" y="419033"/>
              <a:ext cx="30932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창업동기 및 배경</a:t>
              </a:r>
              <a:endPara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AE441D05-B38B-A554-25F5-3B681340C857}"/>
                </a:ext>
              </a:extLst>
            </p:cNvPr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97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90801" y="2697778"/>
            <a:ext cx="123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01 </a:t>
            </a:r>
            <a:r>
              <a:rPr lang="ko-KR" altLang="en-US" sz="2000" b="1" dirty="0">
                <a:solidFill>
                  <a:schemeClr val="bg1"/>
                </a:solidFill>
                <a:latin typeface="+mj-ea"/>
                <a:ea typeface="+mj-ea"/>
              </a:rPr>
              <a:t>요</a:t>
            </a:r>
            <a:endParaRPr lang="en-US" altLang="ko-KR" sz="1200" b="1" dirty="0">
              <a:latin typeface="+mj-ea"/>
              <a:ea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292153" y="5934670"/>
            <a:ext cx="2345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accent5">
                  <a:lumMod val="75000"/>
                </a:schemeClr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-226288" y="114490"/>
            <a:ext cx="533400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1908652" y="114191"/>
            <a:ext cx="10283347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292153" y="2640688"/>
            <a:ext cx="17909060" cy="889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022362" y="1116185"/>
            <a:ext cx="61472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친환경적인 융합 기술이 더해진 </a:t>
            </a:r>
            <a:r>
              <a:rPr lang="ko-KR" altLang="en-US" dirty="0" err="1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업사이클링</a:t>
            </a:r>
            <a:r>
              <a:rPr lang="ko-KR" altLang="en-US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제품으로 반영구적 </a:t>
            </a:r>
            <a:endParaRPr lang="en-US" altLang="ko-KR" dirty="0">
              <a:solidFill>
                <a:schemeClr val="accent5">
                  <a:lumMod val="75000"/>
                </a:schemeClr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r>
              <a: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“</a:t>
            </a:r>
            <a:r>
              <a:rPr lang="ko-KR" altLang="en-US" dirty="0" err="1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스마트캘린더</a:t>
            </a:r>
            <a:r>
              <a:rPr lang="en-US" altLang="ko-KR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” </a:t>
            </a:r>
            <a:r>
              <a:rPr lang="ko-KR" altLang="en-US" dirty="0">
                <a:solidFill>
                  <a:schemeClr val="accent5">
                    <a:lumMod val="75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아이디어를 창안함</a:t>
            </a:r>
            <a:endParaRPr lang="en-US" altLang="ko-KR" dirty="0">
              <a:solidFill>
                <a:schemeClr val="accent5">
                  <a:lumMod val="75000"/>
                </a:schemeClr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ctr"/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3073" name="_x214050288" descr="EMB00001e94753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349" y="2158460"/>
            <a:ext cx="7952418" cy="4361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6EEDC4DB-AE72-D61B-3944-248B0D374339}"/>
              </a:ext>
            </a:extLst>
          </p:cNvPr>
          <p:cNvGrpSpPr/>
          <p:nvPr/>
        </p:nvGrpSpPr>
        <p:grpSpPr>
          <a:xfrm>
            <a:off x="-226288" y="114490"/>
            <a:ext cx="3626635" cy="508144"/>
            <a:chOff x="-310955" y="368687"/>
            <a:chExt cx="3626635" cy="50814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BAE93AA-73D7-5F5B-AB94-D445758FE50A}"/>
                </a:ext>
              </a:extLst>
            </p:cNvPr>
            <p:cNvSpPr txBox="1"/>
            <p:nvPr/>
          </p:nvSpPr>
          <p:spPr>
            <a:xfrm>
              <a:off x="222445" y="419033"/>
              <a:ext cx="30932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창업동기 및 배경</a:t>
              </a:r>
              <a:endPara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5A70C43-93D4-5243-B985-7FE618FD1FE0}"/>
                </a:ext>
              </a:extLst>
            </p:cNvPr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9314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90801" y="2697778"/>
            <a:ext cx="123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01 </a:t>
            </a:r>
            <a:r>
              <a:rPr lang="ko-KR" altLang="en-US" sz="2000" b="1" dirty="0">
                <a:solidFill>
                  <a:schemeClr val="bg1"/>
                </a:solidFill>
                <a:latin typeface="+mj-ea"/>
                <a:ea typeface="+mj-ea"/>
              </a:rPr>
              <a:t>요</a:t>
            </a:r>
            <a:endParaRPr lang="en-US" altLang="ko-KR" sz="1200" b="1" dirty="0">
              <a:latin typeface="+mj-ea"/>
              <a:ea typeface="+mj-ea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참여인력의 전문성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832100" y="114191"/>
            <a:ext cx="9359898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78" name="그룹 77"/>
          <p:cNvGrpSpPr/>
          <p:nvPr/>
        </p:nvGrpSpPr>
        <p:grpSpPr>
          <a:xfrm>
            <a:off x="814359" y="1236477"/>
            <a:ext cx="10676603" cy="2192523"/>
            <a:chOff x="1211043" y="1460641"/>
            <a:chExt cx="10215305" cy="2192523"/>
          </a:xfrm>
        </p:grpSpPr>
        <p:sp>
          <p:nvSpPr>
            <p:cNvPr id="80" name="모서리가 둥근 직사각형 79"/>
            <p:cNvSpPr/>
            <p:nvPr/>
          </p:nvSpPr>
          <p:spPr>
            <a:xfrm>
              <a:off x="2648559" y="1648853"/>
              <a:ext cx="8777789" cy="1816100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81" name="타원 80"/>
            <p:cNvSpPr/>
            <p:nvPr/>
          </p:nvSpPr>
          <p:spPr>
            <a:xfrm>
              <a:off x="1211043" y="1460641"/>
              <a:ext cx="2125405" cy="2192523"/>
            </a:xfrm>
            <a:prstGeom prst="ellipse">
              <a:avLst/>
            </a:prstGeom>
            <a:gradFill flip="none" rotWithShape="1">
              <a:gsLst>
                <a:gs pos="18000">
                  <a:schemeClr val="accent5">
                    <a:lumMod val="0"/>
                    <a:lumOff val="100000"/>
                  </a:schemeClr>
                </a:gs>
                <a:gs pos="37000">
                  <a:schemeClr val="accent5">
                    <a:lumMod val="0"/>
                    <a:lumOff val="100000"/>
                  </a:schemeClr>
                </a:gs>
                <a:gs pos="85000">
                  <a:schemeClr val="accent5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effectLst>
                    <a:glow rad="63500">
                      <a:schemeClr val="accent4">
                        <a:satMod val="175000"/>
                        <a:alpha val="40000"/>
                      </a:schemeClr>
                    </a:glow>
                  </a:effectLst>
                </a:rPr>
                <a:t>ON THE NEXT LEVEL</a:t>
              </a:r>
              <a:endParaRPr lang="ko-KR" altLang="en-US" sz="2400" dirty="0"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3336448" y="1793255"/>
              <a:ext cx="691245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sp>
        <p:nvSpPr>
          <p:cNvPr id="79" name="직사각형 78"/>
          <p:cNvSpPr/>
          <p:nvPr/>
        </p:nvSpPr>
        <p:spPr>
          <a:xfrm>
            <a:off x="3359759" y="1728099"/>
            <a:ext cx="813120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팀원들의 공모전 활동 경험은 개발과정에서의 문제점을 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해결하고 예기치 않은 리스크에도 견딜 수 있는 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2400" b="1" u="sng" dirty="0">
                <a:solidFill>
                  <a:schemeClr val="accent3">
                    <a:lumMod val="50000"/>
                  </a:schemeClr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기업가정신을 보유하고 있음</a:t>
            </a:r>
            <a:endParaRPr lang="en-US" altLang="ko-KR" sz="2400" b="1" u="sng" dirty="0">
              <a:solidFill>
                <a:schemeClr val="accent3">
                  <a:lumMod val="50000"/>
                </a:schemeClr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grpSp>
        <p:nvGrpSpPr>
          <p:cNvPr id="84" name="그룹 83"/>
          <p:cNvGrpSpPr/>
          <p:nvPr/>
        </p:nvGrpSpPr>
        <p:grpSpPr>
          <a:xfrm>
            <a:off x="814359" y="3761137"/>
            <a:ext cx="10676603" cy="2192523"/>
            <a:chOff x="1211043" y="1460641"/>
            <a:chExt cx="10215305" cy="2192523"/>
          </a:xfrm>
        </p:grpSpPr>
        <p:sp>
          <p:nvSpPr>
            <p:cNvPr id="86" name="모서리가 둥근 직사각형 85"/>
            <p:cNvSpPr/>
            <p:nvPr/>
          </p:nvSpPr>
          <p:spPr>
            <a:xfrm>
              <a:off x="2648559" y="1648853"/>
              <a:ext cx="8777789" cy="18161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87" name="타원 86"/>
            <p:cNvSpPr/>
            <p:nvPr/>
          </p:nvSpPr>
          <p:spPr>
            <a:xfrm>
              <a:off x="1211043" y="1460641"/>
              <a:ext cx="2125405" cy="2192523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lumMod val="0"/>
                    <a:lumOff val="100000"/>
                  </a:schemeClr>
                </a:gs>
                <a:gs pos="35000">
                  <a:schemeClr val="accent5">
                    <a:lumMod val="0"/>
                    <a:lumOff val="10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>
                  <a:effectLst>
                    <a:glow rad="63500">
                      <a:schemeClr val="accent4">
                        <a:satMod val="175000"/>
                        <a:alpha val="40000"/>
                      </a:schemeClr>
                    </a:glow>
                  </a:effectLst>
                </a:rPr>
                <a:t>수상 이력</a:t>
              </a:r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3336448" y="1793255"/>
              <a:ext cx="691245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sp>
        <p:nvSpPr>
          <p:cNvPr id="85" name="직사각형 84"/>
          <p:cNvSpPr/>
          <p:nvPr/>
        </p:nvSpPr>
        <p:spPr>
          <a:xfrm>
            <a:off x="3071841" y="4102155"/>
            <a:ext cx="83058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2021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년 제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7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회 수도권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강원권 전문대학 창업경진대회 혁신상 수상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2021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년 교내 창업아이디어 경진대회 </a:t>
            </a:r>
            <a:r>
              <a:rPr lang="ko-KR" altLang="en-US" sz="2400" dirty="0">
                <a:solidFill>
                  <a:srgbClr val="C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대상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수상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2021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년 빅데이터 분석 및 아이디어 공모전 참여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2021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년 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ICT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스마트 디바이스 전국 공모전 참여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</a:t>
            </a:r>
          </a:p>
          <a:p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1304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601200" y="6477000"/>
            <a:ext cx="25908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-226288" y="114490"/>
            <a:ext cx="3696181" cy="508144"/>
            <a:chOff x="-310955" y="368687"/>
            <a:chExt cx="3696181" cy="508144"/>
          </a:xfrm>
        </p:grpSpPr>
        <p:sp>
          <p:nvSpPr>
            <p:cNvPr id="33" name="TextBox 32"/>
            <p:cNvSpPr txBox="1"/>
            <p:nvPr/>
          </p:nvSpPr>
          <p:spPr>
            <a:xfrm>
              <a:off x="291991" y="414867"/>
              <a:ext cx="3093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아이템 개요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-310955" y="368687"/>
              <a:ext cx="533400" cy="5081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159000" y="114191"/>
            <a:ext cx="10032998" cy="508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1651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292153" y="2640688"/>
            <a:ext cx="17909060" cy="889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857329" y="1533552"/>
            <a:ext cx="8477336" cy="3578635"/>
            <a:chOff x="1857329" y="1533552"/>
            <a:chExt cx="8477336" cy="3578635"/>
          </a:xfrm>
        </p:grpSpPr>
        <p:pic>
          <p:nvPicPr>
            <p:cNvPr id="41" name="Picture 0">
              <a:extLst>
                <a:ext uri="{FF2B5EF4-FFF2-40B4-BE49-F238E27FC236}">
                  <a16:creationId xmlns:a16="http://schemas.microsoft.com/office/drawing/2014/main" id="{883FF1C2-93B2-495B-B5B4-328BDC438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57329" y="1533552"/>
              <a:ext cx="8477336" cy="3578635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418592D-CAFD-4EF0-8947-DF24ECC1B31A}"/>
                </a:ext>
              </a:extLst>
            </p:cNvPr>
            <p:cNvSpPr txBox="1"/>
            <p:nvPr/>
          </p:nvSpPr>
          <p:spPr>
            <a:xfrm>
              <a:off x="3022361" y="1783834"/>
              <a:ext cx="61472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음성인식을 통한 일정 및 메모 공유 기능</a:t>
              </a:r>
              <a:endPara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2024875" y="1765370"/>
            <a:ext cx="8721333" cy="4029223"/>
            <a:chOff x="1857329" y="1783833"/>
            <a:chExt cx="8721333" cy="4029223"/>
          </a:xfrm>
        </p:grpSpPr>
        <p:pic>
          <p:nvPicPr>
            <p:cNvPr id="43" name="Picture 2">
              <a:extLst>
                <a:ext uri="{FF2B5EF4-FFF2-40B4-BE49-F238E27FC236}">
                  <a16:creationId xmlns:a16="http://schemas.microsoft.com/office/drawing/2014/main" id="{39C10BDD-5602-441A-A7E7-66D8D1712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7329" y="2539393"/>
              <a:ext cx="8721333" cy="3273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44BACF9-8E57-40C5-BB34-B8D9A27719A5}"/>
                </a:ext>
              </a:extLst>
            </p:cNvPr>
            <p:cNvSpPr txBox="1"/>
            <p:nvPr/>
          </p:nvSpPr>
          <p:spPr>
            <a:xfrm>
              <a:off x="3022361" y="1783833"/>
              <a:ext cx="61472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latin typeface="휴먼모음T" panose="02030504000101010101" pitchFamily="18" charset="-127"/>
                  <a:ea typeface="휴먼모음T" panose="02030504000101010101" pitchFamily="18" charset="-127"/>
                </a:rPr>
                <a:t>블루투스를 통한 원격 수정 및 관리 기능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9091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2610</TotalTime>
  <Words>634</Words>
  <Application>Microsoft Office PowerPoint</Application>
  <PresentationFormat>와이드스크린</PresentationFormat>
  <Paragraphs>166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나눔스퀘어라운드 Regular</vt:lpstr>
      <vt:lpstr>맑은 고딕</vt:lpstr>
      <vt:lpstr>휴먼명조</vt:lpstr>
      <vt:lpstr>휴먼모음T</vt:lpstr>
      <vt:lpstr>Arial</vt:lpstr>
      <vt:lpstr>Symbol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SH</cp:lastModifiedBy>
  <cp:revision>146</cp:revision>
  <dcterms:created xsi:type="dcterms:W3CDTF">2015-07-07T04:48:58Z</dcterms:created>
  <dcterms:modified xsi:type="dcterms:W3CDTF">2022-05-23T02:49:04Z</dcterms:modified>
</cp:coreProperties>
</file>

<file path=docProps/thumbnail.jpeg>
</file>